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B1E7D18-35D5-4EBF-A34C-60C6A87B21E9}"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EFD2D-A965-4608-A42E-0017A18B3874}" type="slidenum">
              <a:rPr lang="en-US" smtClean="0"/>
              <a:t>‹#›</a:t>
            </a:fld>
            <a:endParaRPr lang="en-US"/>
          </a:p>
        </p:txBody>
      </p:sp>
    </p:spTree>
    <p:extLst>
      <p:ext uri="{BB962C8B-B14F-4D97-AF65-F5344CB8AC3E}">
        <p14:creationId xmlns:p14="http://schemas.microsoft.com/office/powerpoint/2010/main" val="316873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1E7D18-35D5-4EBF-A34C-60C6A87B21E9}"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EFD2D-A965-4608-A42E-0017A18B3874}" type="slidenum">
              <a:rPr lang="en-US" smtClean="0"/>
              <a:t>‹#›</a:t>
            </a:fld>
            <a:endParaRPr lang="en-US"/>
          </a:p>
        </p:txBody>
      </p:sp>
    </p:spTree>
    <p:extLst>
      <p:ext uri="{BB962C8B-B14F-4D97-AF65-F5344CB8AC3E}">
        <p14:creationId xmlns:p14="http://schemas.microsoft.com/office/powerpoint/2010/main" val="1455579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1E7D18-35D5-4EBF-A34C-60C6A87B21E9}"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EFD2D-A965-4608-A42E-0017A18B3874}" type="slidenum">
              <a:rPr lang="en-US" smtClean="0"/>
              <a:t>‹#›</a:t>
            </a:fld>
            <a:endParaRPr lang="en-US"/>
          </a:p>
        </p:txBody>
      </p:sp>
    </p:spTree>
    <p:extLst>
      <p:ext uri="{BB962C8B-B14F-4D97-AF65-F5344CB8AC3E}">
        <p14:creationId xmlns:p14="http://schemas.microsoft.com/office/powerpoint/2010/main" val="1977445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B1E7D18-35D5-4EBF-A34C-60C6A87B21E9}" type="datetimeFigureOut">
              <a:rPr lang="en-US" smtClean="0"/>
              <a:t>12/10/2019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EFD2D-A965-4608-A42E-0017A18B3874}" type="slidenum">
              <a:rPr lang="en-US" smtClean="0"/>
              <a:t>‹#›</a:t>
            </a:fld>
            <a:endParaRPr lang="en-US"/>
          </a:p>
        </p:txBody>
      </p:sp>
    </p:spTree>
    <p:extLst>
      <p:ext uri="{BB962C8B-B14F-4D97-AF65-F5344CB8AC3E}">
        <p14:creationId xmlns:p14="http://schemas.microsoft.com/office/powerpoint/2010/main" val="4147365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B1E7D18-35D5-4EBF-A34C-60C6A87B21E9}" type="datetimeFigureOut">
              <a:rPr lang="en-US" smtClean="0"/>
              <a:t>12/10/2019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CEFD2D-A965-4608-A42E-0017A18B3874}" type="slidenum">
              <a:rPr lang="en-US" smtClean="0"/>
              <a:t>‹#›</a:t>
            </a:fld>
            <a:endParaRPr lang="en-US"/>
          </a:p>
        </p:txBody>
      </p:sp>
    </p:spTree>
    <p:extLst>
      <p:ext uri="{BB962C8B-B14F-4D97-AF65-F5344CB8AC3E}">
        <p14:creationId xmlns:p14="http://schemas.microsoft.com/office/powerpoint/2010/main" val="9001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B1E7D18-35D5-4EBF-A34C-60C6A87B21E9}" type="datetimeFigureOut">
              <a:rPr lang="en-US" smtClean="0"/>
              <a:t>12/10/2019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CEFD2D-A965-4608-A42E-0017A18B3874}" type="slidenum">
              <a:rPr lang="en-US" smtClean="0"/>
              <a:t>‹#›</a:t>
            </a:fld>
            <a:endParaRPr lang="en-US"/>
          </a:p>
        </p:txBody>
      </p:sp>
    </p:spTree>
    <p:extLst>
      <p:ext uri="{BB962C8B-B14F-4D97-AF65-F5344CB8AC3E}">
        <p14:creationId xmlns:p14="http://schemas.microsoft.com/office/powerpoint/2010/main" val="619573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E7D18-35D5-4EBF-A34C-60C6A87B21E9}" type="datetimeFigureOut">
              <a:rPr lang="en-US" smtClean="0"/>
              <a:t>12/10/2019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CEFD2D-A965-4608-A42E-0017A18B3874}" type="slidenum">
              <a:rPr lang="en-US" smtClean="0"/>
              <a:t>‹#›</a:t>
            </a:fld>
            <a:endParaRPr lang="en-US"/>
          </a:p>
        </p:txBody>
      </p:sp>
    </p:spTree>
    <p:extLst>
      <p:ext uri="{BB962C8B-B14F-4D97-AF65-F5344CB8AC3E}">
        <p14:creationId xmlns:p14="http://schemas.microsoft.com/office/powerpoint/2010/main" val="352476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1E7D18-35D5-4EBF-A34C-60C6A87B21E9}" type="datetimeFigureOut">
              <a:rPr lang="en-US" smtClean="0"/>
              <a:t>12/10/2019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EFD2D-A965-4608-A42E-0017A18B3874}" type="slidenum">
              <a:rPr lang="en-US" smtClean="0"/>
              <a:t>‹#›</a:t>
            </a:fld>
            <a:endParaRPr lang="en-US"/>
          </a:p>
        </p:txBody>
      </p:sp>
    </p:spTree>
    <p:extLst>
      <p:ext uri="{BB962C8B-B14F-4D97-AF65-F5344CB8AC3E}">
        <p14:creationId xmlns:p14="http://schemas.microsoft.com/office/powerpoint/2010/main" val="2512980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B1E7D18-35D5-4EBF-A34C-60C6A87B21E9}" type="datetimeFigureOut">
              <a:rPr lang="en-US" smtClean="0"/>
              <a:t>12/10/2019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EFD2D-A965-4608-A42E-0017A18B3874}" type="slidenum">
              <a:rPr lang="en-US" smtClean="0"/>
              <a:t>‹#›</a:t>
            </a:fld>
            <a:endParaRPr lang="en-US"/>
          </a:p>
        </p:txBody>
      </p:sp>
    </p:spTree>
    <p:extLst>
      <p:ext uri="{BB962C8B-B14F-4D97-AF65-F5344CB8AC3E}">
        <p14:creationId xmlns:p14="http://schemas.microsoft.com/office/powerpoint/2010/main" val="1947683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1E7D18-35D5-4EBF-A34C-60C6A87B21E9}"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EFD2D-A965-4608-A42E-0017A18B3874}" type="slidenum">
              <a:rPr lang="en-US" smtClean="0"/>
              <a:t>‹#›</a:t>
            </a:fld>
            <a:endParaRPr lang="en-US"/>
          </a:p>
        </p:txBody>
      </p:sp>
    </p:spTree>
    <p:extLst>
      <p:ext uri="{BB962C8B-B14F-4D97-AF65-F5344CB8AC3E}">
        <p14:creationId xmlns:p14="http://schemas.microsoft.com/office/powerpoint/2010/main" val="3901808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1E7D18-35D5-4EBF-A34C-60C6A87B21E9}"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EFD2D-A965-4608-A42E-0017A18B387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044364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1E7D18-35D5-4EBF-A34C-60C6A87B21E9}"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EFD2D-A965-4608-A42E-0017A18B3874}" type="slidenum">
              <a:rPr lang="en-US" smtClean="0"/>
              <a:t>‹#›</a:t>
            </a:fld>
            <a:endParaRPr lang="en-US"/>
          </a:p>
        </p:txBody>
      </p:sp>
    </p:spTree>
    <p:extLst>
      <p:ext uri="{BB962C8B-B14F-4D97-AF65-F5344CB8AC3E}">
        <p14:creationId xmlns:p14="http://schemas.microsoft.com/office/powerpoint/2010/main" val="87761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1E7D18-35D5-4EBF-A34C-60C6A87B21E9}"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EFD2D-A965-4608-A42E-0017A18B387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91416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1E7D18-35D5-4EBF-A34C-60C6A87B21E9}"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EFD2D-A965-4608-A42E-0017A18B3874}" type="slidenum">
              <a:rPr lang="en-US" smtClean="0"/>
              <a:t>‹#›</a:t>
            </a:fld>
            <a:endParaRPr lang="en-US"/>
          </a:p>
        </p:txBody>
      </p:sp>
    </p:spTree>
    <p:extLst>
      <p:ext uri="{BB962C8B-B14F-4D97-AF65-F5344CB8AC3E}">
        <p14:creationId xmlns:p14="http://schemas.microsoft.com/office/powerpoint/2010/main" val="35496172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1E7D18-35D5-4EBF-A34C-60C6A87B21E9}"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EFD2D-A965-4608-A42E-0017A18B3874}" type="slidenum">
              <a:rPr lang="en-US" smtClean="0"/>
              <a:t>‹#›</a:t>
            </a:fld>
            <a:endParaRPr lang="en-US"/>
          </a:p>
        </p:txBody>
      </p:sp>
    </p:spTree>
    <p:extLst>
      <p:ext uri="{BB962C8B-B14F-4D97-AF65-F5344CB8AC3E}">
        <p14:creationId xmlns:p14="http://schemas.microsoft.com/office/powerpoint/2010/main" val="2464382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1E7D18-35D5-4EBF-A34C-60C6A87B21E9}"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EFD2D-A965-4608-A42E-0017A18B3874}" type="slidenum">
              <a:rPr lang="en-US" smtClean="0"/>
              <a:t>‹#›</a:t>
            </a:fld>
            <a:endParaRPr lang="en-US"/>
          </a:p>
        </p:txBody>
      </p:sp>
    </p:spTree>
    <p:extLst>
      <p:ext uri="{BB962C8B-B14F-4D97-AF65-F5344CB8AC3E}">
        <p14:creationId xmlns:p14="http://schemas.microsoft.com/office/powerpoint/2010/main" val="183334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B1E7D18-35D5-4EBF-A34C-60C6A87B21E9}" type="datetimeFigureOut">
              <a:rPr lang="en-US" smtClean="0"/>
              <a:t>12/10/2019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42CEFD2D-A965-4608-A42E-0017A18B3874}" type="slidenum">
              <a:rPr lang="en-US" smtClean="0"/>
              <a:t>‹#›</a:t>
            </a:fld>
            <a:endParaRPr lang="en-US"/>
          </a:p>
        </p:txBody>
      </p:sp>
    </p:spTree>
    <p:extLst>
      <p:ext uri="{BB962C8B-B14F-4D97-AF65-F5344CB8AC3E}">
        <p14:creationId xmlns:p14="http://schemas.microsoft.com/office/powerpoint/2010/main" val="102674219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0709" y="744583"/>
            <a:ext cx="8503294" cy="3306253"/>
          </a:xfrm>
        </p:spPr>
        <p:txBody>
          <a:bodyPr/>
          <a:lstStyle/>
          <a:p>
            <a:pPr algn="ctr"/>
            <a:r>
              <a:rPr lang="en-US" sz="4000" dirty="0"/>
              <a:t>Kindergarten Teacher</a:t>
            </a:r>
            <a:br>
              <a:rPr lang="en-US" sz="4000" dirty="0"/>
            </a:br>
            <a:r>
              <a:rPr lang="en-US" sz="4000" smtClean="0"/>
              <a:t>Institutional affiliation</a:t>
            </a:r>
            <a:r>
              <a:rPr lang="en-US" sz="4000" dirty="0" smtClean="0"/>
              <a:t/>
            </a:r>
            <a:br>
              <a:rPr lang="en-US" sz="4000" dirty="0" smtClean="0"/>
            </a:br>
            <a:r>
              <a:rPr lang="en-US" sz="4000" dirty="0" smtClean="0"/>
              <a:t>student name </a:t>
            </a:r>
            <a:br>
              <a:rPr lang="en-US" sz="4000" dirty="0" smtClean="0"/>
            </a:br>
            <a:r>
              <a:rPr lang="en-US" sz="4000" dirty="0" smtClean="0"/>
              <a:t>Date.</a:t>
            </a:r>
            <a:endParaRPr lang="en-US" sz="40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98598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Kindergarten Teacher</a:t>
            </a:r>
            <a:br>
              <a:rPr lang="en-US" dirty="0"/>
            </a:br>
            <a:endParaRPr lang="en-US" dirty="0"/>
          </a:p>
        </p:txBody>
      </p:sp>
      <p:sp>
        <p:nvSpPr>
          <p:cNvPr id="3" name="Content Placeholder 2"/>
          <p:cNvSpPr>
            <a:spLocks noGrp="1"/>
          </p:cNvSpPr>
          <p:nvPr>
            <p:ph idx="1"/>
          </p:nvPr>
        </p:nvSpPr>
        <p:spPr/>
        <p:txBody>
          <a:bodyPr/>
          <a:lstStyle/>
          <a:p>
            <a:r>
              <a:rPr lang="en-US" dirty="0"/>
              <a:t>My future career is to a kindergarten teacher.  This is one of the jobs that require the love of children and patience</a:t>
            </a:r>
            <a:r>
              <a:rPr lang="en-US" dirty="0" smtClean="0"/>
              <a:t>.</a:t>
            </a:r>
          </a:p>
          <a:p>
            <a:r>
              <a:rPr lang="en-US" dirty="0" smtClean="0"/>
              <a:t> </a:t>
            </a:r>
            <a:r>
              <a:rPr lang="en-US" dirty="0"/>
              <a:t>Kindergarten teachers have the responsibility of instructing children in their early years of school</a:t>
            </a:r>
            <a:r>
              <a:rPr lang="en-US" dirty="0" smtClean="0"/>
              <a:t>.</a:t>
            </a:r>
          </a:p>
          <a:p>
            <a:r>
              <a:rPr lang="en-US" dirty="0" smtClean="0"/>
              <a:t> </a:t>
            </a:r>
            <a:r>
              <a:rPr lang="en-US" dirty="0"/>
              <a:t>My career involves teaching young children of about four and six years to guide students either one-on-one or groups</a:t>
            </a:r>
            <a:r>
              <a:rPr lang="en-US" dirty="0" smtClean="0"/>
              <a:t>.</a:t>
            </a:r>
          </a:p>
          <a:p>
            <a:r>
              <a:rPr lang="en-US" dirty="0" smtClean="0"/>
              <a:t> </a:t>
            </a:r>
            <a:r>
              <a:rPr lang="en-US" dirty="0"/>
              <a:t>Teachers of kindergarten have a role in childhood developments; the work needs that they are capable of communicating efficiently with their students and inspiring confidence and trust.</a:t>
            </a:r>
          </a:p>
          <a:p>
            <a:endParaRPr lang="en-US" dirty="0"/>
          </a:p>
        </p:txBody>
      </p:sp>
    </p:spTree>
    <p:extLst>
      <p:ext uri="{BB962C8B-B14F-4D97-AF65-F5344CB8AC3E}">
        <p14:creationId xmlns:p14="http://schemas.microsoft.com/office/powerpoint/2010/main" val="601750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Kindergarten Teacher</a:t>
            </a:r>
            <a:br>
              <a:rPr lang="en-US" dirty="0"/>
            </a:br>
            <a:endParaRPr lang="en-US" dirty="0"/>
          </a:p>
        </p:txBody>
      </p:sp>
      <p:sp>
        <p:nvSpPr>
          <p:cNvPr id="3" name="Content Placeholder 2"/>
          <p:cNvSpPr>
            <a:spLocks noGrp="1"/>
          </p:cNvSpPr>
          <p:nvPr>
            <p:ph idx="1"/>
          </p:nvPr>
        </p:nvSpPr>
        <p:spPr/>
        <p:txBody>
          <a:bodyPr/>
          <a:lstStyle/>
          <a:p>
            <a:r>
              <a:rPr lang="en-US" dirty="0"/>
              <a:t>My research on this aims at the gaps about conducting focus on literature the information is gathered in conducting interviews with public and private, family and low-income </a:t>
            </a:r>
            <a:r>
              <a:rPr lang="en-US" dirty="0" smtClean="0"/>
              <a:t>children.</a:t>
            </a:r>
          </a:p>
          <a:p>
            <a:r>
              <a:rPr lang="en-US" dirty="0" smtClean="0"/>
              <a:t> </a:t>
            </a:r>
            <a:r>
              <a:rPr lang="en-US" dirty="0"/>
              <a:t>T</a:t>
            </a:r>
            <a:r>
              <a:rPr lang="en-US" dirty="0" smtClean="0"/>
              <a:t>he </a:t>
            </a:r>
            <a:r>
              <a:rPr lang="en-US" dirty="0"/>
              <a:t>research seeks to answer questions such as what are the types of early learning examples that children teachers believe to be relevant</a:t>
            </a:r>
            <a:r>
              <a:rPr lang="en-US" dirty="0" smtClean="0"/>
              <a:t>?</a:t>
            </a:r>
          </a:p>
          <a:p>
            <a:r>
              <a:rPr lang="en-US" dirty="0" smtClean="0"/>
              <a:t> </a:t>
            </a:r>
            <a:r>
              <a:rPr lang="en-US" dirty="0"/>
              <a:t>In the study it gives the emphasizes that the instructor's belief systems that range from plays that are independent to a specific game in child-guided activities and it could include the focus on the teacher and children interact with other students. </a:t>
            </a:r>
            <a:endParaRPr lang="en-US" dirty="0"/>
          </a:p>
        </p:txBody>
      </p:sp>
    </p:spTree>
    <p:extLst>
      <p:ext uri="{BB962C8B-B14F-4D97-AF65-F5344CB8AC3E}">
        <p14:creationId xmlns:p14="http://schemas.microsoft.com/office/powerpoint/2010/main" val="1214039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Kindergarten Teacher</a:t>
            </a:r>
            <a:br>
              <a:rPr lang="en-US" dirty="0"/>
            </a:br>
            <a:endParaRPr lang="en-US" dirty="0"/>
          </a:p>
        </p:txBody>
      </p:sp>
      <p:sp>
        <p:nvSpPr>
          <p:cNvPr id="3" name="Content Placeholder 2"/>
          <p:cNvSpPr>
            <a:spLocks noGrp="1"/>
          </p:cNvSpPr>
          <p:nvPr>
            <p:ph idx="1"/>
          </p:nvPr>
        </p:nvSpPr>
        <p:spPr/>
        <p:txBody>
          <a:bodyPr/>
          <a:lstStyle/>
          <a:p>
            <a:r>
              <a:rPr lang="en-US" dirty="0"/>
              <a:t>The other research is the teacher believe in what constitutes essential experiences on how they vary in different class settings? </a:t>
            </a:r>
            <a:endParaRPr lang="en-US" dirty="0" smtClean="0"/>
          </a:p>
          <a:p>
            <a:r>
              <a:rPr lang="en-US" dirty="0" smtClean="0"/>
              <a:t>This </a:t>
            </a:r>
            <a:r>
              <a:rPr lang="en-US" dirty="0"/>
              <a:t>study illustrates that the kindergarten teachers working in programs such as </a:t>
            </a:r>
            <a:r>
              <a:rPr lang="en-US" dirty="0" err="1"/>
              <a:t>centre</a:t>
            </a:r>
            <a:r>
              <a:rPr lang="en-US" dirty="0"/>
              <a:t>-based give the emphasize structured beliefs of teachers to ensure learning is promoted and child- care-based family highlights child-driven activities.</a:t>
            </a:r>
          </a:p>
          <a:p>
            <a:r>
              <a:rPr lang="en-US" dirty="0"/>
              <a:t>The other concern on the study is about high-stakes testing and its effect on young children</a:t>
            </a:r>
            <a:endParaRPr lang="en-US" dirty="0"/>
          </a:p>
        </p:txBody>
      </p:sp>
    </p:spTree>
    <p:extLst>
      <p:ext uri="{BB962C8B-B14F-4D97-AF65-F5344CB8AC3E}">
        <p14:creationId xmlns:p14="http://schemas.microsoft.com/office/powerpoint/2010/main" val="21601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Kindergarten Teacher</a:t>
            </a:r>
            <a:br>
              <a:rPr lang="en-US" dirty="0"/>
            </a:br>
            <a:endParaRPr lang="en-US" dirty="0"/>
          </a:p>
        </p:txBody>
      </p:sp>
      <p:sp>
        <p:nvSpPr>
          <p:cNvPr id="3" name="Content Placeholder 2"/>
          <p:cNvSpPr>
            <a:spLocks noGrp="1"/>
          </p:cNvSpPr>
          <p:nvPr>
            <p:ph idx="1"/>
          </p:nvPr>
        </p:nvSpPr>
        <p:spPr/>
        <p:txBody>
          <a:bodyPr/>
          <a:lstStyle/>
          <a:p>
            <a:r>
              <a:rPr lang="en-US" dirty="0"/>
              <a:t>. Its studies the education curriculum suitable for young children on the things to be included in the education curriculum that help to build children the ability and nurture their growth for future careers</a:t>
            </a:r>
            <a:r>
              <a:rPr lang="en-US" dirty="0" smtClean="0"/>
              <a:t>.</a:t>
            </a:r>
          </a:p>
          <a:p>
            <a:r>
              <a:rPr lang="en-US" dirty="0" smtClean="0"/>
              <a:t> </a:t>
            </a:r>
            <a:r>
              <a:rPr lang="en-US" dirty="0"/>
              <a:t>The study focuses on the shift to pre-academic and development from social-emotional development.  </a:t>
            </a:r>
            <a:endParaRPr lang="en-US" dirty="0" smtClean="0"/>
          </a:p>
          <a:p>
            <a:r>
              <a:rPr lang="en-US" dirty="0" smtClean="0"/>
              <a:t>This </a:t>
            </a:r>
            <a:r>
              <a:rPr lang="en-US" dirty="0"/>
              <a:t>study believes that the expectations of the abilities and skills which young children come with to school should be based on knowledge of the kid development and the way children learn while in </a:t>
            </a:r>
            <a:r>
              <a:rPr lang="en-US" dirty="0" smtClean="0"/>
              <a:t>school.</a:t>
            </a:r>
          </a:p>
          <a:p>
            <a:r>
              <a:rPr lang="en-US" dirty="0" smtClean="0"/>
              <a:t> </a:t>
            </a:r>
            <a:r>
              <a:rPr lang="en-US" dirty="0"/>
              <a:t>T</a:t>
            </a:r>
            <a:r>
              <a:rPr lang="en-US" dirty="0" smtClean="0"/>
              <a:t>herefore</a:t>
            </a:r>
            <a:r>
              <a:rPr lang="en-US" dirty="0"/>
              <a:t>, the study focuses on the design and structure of the assessment should be developmentally suitable, concerning the ability in terms of the length of the test matching up with your children's attention</a:t>
            </a:r>
            <a:endParaRPr lang="en-US" dirty="0"/>
          </a:p>
        </p:txBody>
      </p:sp>
    </p:spTree>
    <p:extLst>
      <p:ext uri="{BB962C8B-B14F-4D97-AF65-F5344CB8AC3E}">
        <p14:creationId xmlns:p14="http://schemas.microsoft.com/office/powerpoint/2010/main" val="893322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Kindergarten Teacher</a:t>
            </a:r>
            <a:br>
              <a:rPr lang="en-US" dirty="0"/>
            </a:br>
            <a:endParaRPr lang="en-US" dirty="0"/>
          </a:p>
        </p:txBody>
      </p:sp>
      <p:sp>
        <p:nvSpPr>
          <p:cNvPr id="3" name="Content Placeholder 2"/>
          <p:cNvSpPr>
            <a:spLocks noGrp="1"/>
          </p:cNvSpPr>
          <p:nvPr>
            <p:ph idx="1"/>
          </p:nvPr>
        </p:nvSpPr>
        <p:spPr/>
        <p:txBody>
          <a:bodyPr/>
          <a:lstStyle/>
          <a:p>
            <a:r>
              <a:rPr lang="en-US" dirty="0"/>
              <a:t>The research also requires that all kindergarten children reach the developmental stage and a required and stated time.</a:t>
            </a:r>
          </a:p>
          <a:p>
            <a:r>
              <a:rPr lang="en-US" dirty="0"/>
              <a:t>The research of the study stipulates that my career requires one to have a bachelor's degree which incorporates s state-approved teacher preparation program. </a:t>
            </a:r>
            <a:endParaRPr lang="en-US" dirty="0" smtClean="0"/>
          </a:p>
          <a:p>
            <a:r>
              <a:rPr lang="en-US" dirty="0" smtClean="0"/>
              <a:t>My </a:t>
            </a:r>
            <a:r>
              <a:rPr lang="en-US" dirty="0"/>
              <a:t>profession requires me to attain early childhood education degree for the preparation of my future career of being kindergarten </a:t>
            </a:r>
            <a:r>
              <a:rPr lang="en-US" dirty="0" smtClean="0"/>
              <a:t>teacher.</a:t>
            </a:r>
          </a:p>
          <a:p>
            <a:r>
              <a:rPr lang="en-US" dirty="0" smtClean="0"/>
              <a:t> </a:t>
            </a:r>
            <a:r>
              <a:rPr lang="en-US" dirty="0"/>
              <a:t>T</a:t>
            </a:r>
            <a:r>
              <a:rPr lang="en-US" dirty="0" smtClean="0"/>
              <a:t>hese </a:t>
            </a:r>
            <a:r>
              <a:rPr lang="en-US" dirty="0"/>
              <a:t>are the steps needed I should achieve to be kindergarten teacher which reflects my [reparation in studies to enable me to become a kindergarten teacher;</a:t>
            </a:r>
          </a:p>
          <a:p>
            <a:endParaRPr lang="en-US" dirty="0"/>
          </a:p>
        </p:txBody>
      </p:sp>
    </p:spTree>
    <p:extLst>
      <p:ext uri="{BB962C8B-B14F-4D97-AF65-F5344CB8AC3E}">
        <p14:creationId xmlns:p14="http://schemas.microsoft.com/office/powerpoint/2010/main" val="4142714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Kindergarten Teacher</a:t>
            </a:r>
            <a:br>
              <a:rPr lang="en-US" dirty="0"/>
            </a:br>
            <a:endParaRPr lang="en-US" dirty="0"/>
          </a:p>
        </p:txBody>
      </p:sp>
      <p:sp>
        <p:nvSpPr>
          <p:cNvPr id="3" name="Content Placeholder 2"/>
          <p:cNvSpPr>
            <a:spLocks noGrp="1"/>
          </p:cNvSpPr>
          <p:nvPr>
            <p:ph idx="1"/>
          </p:nvPr>
        </p:nvSpPr>
        <p:spPr/>
        <p:txBody>
          <a:bodyPr/>
          <a:lstStyle/>
          <a:p>
            <a:pPr lvl="0"/>
            <a:r>
              <a:rPr lang="en-US" sz="2000" dirty="0"/>
              <a:t>Gets a degree from the university in early childhood education.</a:t>
            </a:r>
          </a:p>
          <a:p>
            <a:pPr lvl="0"/>
            <a:r>
              <a:rPr lang="en-US" sz="2000" dirty="0"/>
              <a:t>Should have to go for an internship program to teach students in a kindergarten school to get skills before graduation and approved by the supervisor in the preparation program.</a:t>
            </a:r>
          </a:p>
          <a:p>
            <a:pPr lvl="0"/>
            <a:r>
              <a:rPr lang="en-US" sz="2000" dirty="0"/>
              <a:t>Should go for a nation required tests for kindergarten instructors prospective.</a:t>
            </a:r>
          </a:p>
          <a:p>
            <a:pPr lvl="0"/>
            <a:r>
              <a:rPr lang="en-US" sz="2000" dirty="0"/>
              <a:t>Upon graduation, I should apply for a license for teaching.</a:t>
            </a:r>
          </a:p>
          <a:p>
            <a:pPr lvl="0"/>
            <a:r>
              <a:rPr lang="en-US" sz="2000" dirty="0"/>
              <a:t>Finally is apply for an open job as a kindergarten teacher. </a:t>
            </a:r>
          </a:p>
          <a:p>
            <a:endParaRPr lang="en-US" dirty="0"/>
          </a:p>
        </p:txBody>
      </p:sp>
    </p:spTree>
    <p:extLst>
      <p:ext uri="{BB962C8B-B14F-4D97-AF65-F5344CB8AC3E}">
        <p14:creationId xmlns:p14="http://schemas.microsoft.com/office/powerpoint/2010/main" val="4286671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dirty="0"/>
              <a:t>The principle I learned in this research is shaping</a:t>
            </a:r>
            <a:r>
              <a:rPr lang="en-US" sz="2400" dirty="0" smtClean="0"/>
              <a:t>.</a:t>
            </a:r>
          </a:p>
          <a:p>
            <a:r>
              <a:rPr lang="en-US" sz="2400" dirty="0" smtClean="0"/>
              <a:t> </a:t>
            </a:r>
            <a:r>
              <a:rPr lang="en-US" sz="2400" dirty="0"/>
              <a:t>This is the reinforcing of the desired behavior. In this principle, it starts with an early age; in this research, it applies this principle where the child learn how to pull itself up</a:t>
            </a:r>
            <a:r>
              <a:rPr lang="en-US" sz="2400" dirty="0" smtClean="0"/>
              <a:t>.</a:t>
            </a:r>
          </a:p>
          <a:p>
            <a:r>
              <a:rPr lang="en-US" sz="2400" dirty="0" smtClean="0"/>
              <a:t> </a:t>
            </a:r>
            <a:r>
              <a:rPr lang="en-US" sz="2400" dirty="0"/>
              <a:t>To walk and move around reinforcement of slightly exceptional instances of the behavior, this principle has been used in teaching a complex behavior. </a:t>
            </a:r>
            <a:endParaRPr lang="en-US" sz="2400" dirty="0"/>
          </a:p>
        </p:txBody>
      </p:sp>
    </p:spTree>
    <p:extLst>
      <p:ext uri="{BB962C8B-B14F-4D97-AF65-F5344CB8AC3E}">
        <p14:creationId xmlns:p14="http://schemas.microsoft.com/office/powerpoint/2010/main" val="993779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Kindergarten Teacher</a:t>
            </a:r>
            <a:br>
              <a:rPr lang="en-US" dirty="0"/>
            </a:br>
            <a:endParaRPr lang="en-US" dirty="0"/>
          </a:p>
        </p:txBody>
      </p:sp>
      <p:sp>
        <p:nvSpPr>
          <p:cNvPr id="3" name="Content Placeholder 2"/>
          <p:cNvSpPr>
            <a:spLocks noGrp="1"/>
          </p:cNvSpPr>
          <p:nvPr>
            <p:ph idx="1"/>
          </p:nvPr>
        </p:nvSpPr>
        <p:spPr/>
        <p:txBody>
          <a:bodyPr/>
          <a:lstStyle/>
          <a:p>
            <a:r>
              <a:rPr lang="en-US" dirty="0"/>
              <a:t>The other policy on this research is the positive punishment that kindergarten teachers should use in education that </a:t>
            </a:r>
            <a:r>
              <a:rPr lang="en-US" dirty="0" smtClean="0"/>
              <a:t>favor </a:t>
            </a:r>
            <a:r>
              <a:rPr lang="en-US" dirty="0"/>
              <a:t>reinforcement and not </a:t>
            </a:r>
            <a:r>
              <a:rPr lang="en-US" dirty="0" smtClean="0"/>
              <a:t>punishment.</a:t>
            </a:r>
          </a:p>
          <a:p>
            <a:r>
              <a:rPr lang="en-US" dirty="0" smtClean="0"/>
              <a:t> </a:t>
            </a:r>
            <a:r>
              <a:rPr lang="en-US" dirty="0"/>
              <a:t>I</a:t>
            </a:r>
            <a:r>
              <a:rPr lang="en-US" dirty="0" smtClean="0"/>
              <a:t>t </a:t>
            </a:r>
            <a:r>
              <a:rPr lang="en-US" dirty="0"/>
              <a:t>gives a recommendation that teachers who get children doing something good should be rewarded.</a:t>
            </a:r>
          </a:p>
          <a:p>
            <a:r>
              <a:rPr lang="en-US" dirty="0"/>
              <a:t>In conclusion, kindergarten teachers should be well trained to get quality skills to impact positively to children since this is the first stage of determining the child future in career development. </a:t>
            </a:r>
            <a:endParaRPr lang="en-US" dirty="0" smtClean="0"/>
          </a:p>
          <a:p>
            <a:r>
              <a:rPr lang="en-US" dirty="0" smtClean="0"/>
              <a:t>They </a:t>
            </a:r>
            <a:r>
              <a:rPr lang="en-US" dirty="0"/>
              <a:t>should nurture the children well and be their role models.</a:t>
            </a:r>
          </a:p>
          <a:p>
            <a:endParaRPr lang="en-US" dirty="0"/>
          </a:p>
        </p:txBody>
      </p:sp>
    </p:spTree>
    <p:extLst>
      <p:ext uri="{BB962C8B-B14F-4D97-AF65-F5344CB8AC3E}">
        <p14:creationId xmlns:p14="http://schemas.microsoft.com/office/powerpoint/2010/main" val="109005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References</a:t>
            </a:r>
            <a:r>
              <a:rPr lang="en-US" dirty="0"/>
              <a:t/>
            </a:r>
            <a:br>
              <a:rPr lang="en-US" dirty="0"/>
            </a:br>
            <a:endParaRPr lang="en-US" dirty="0"/>
          </a:p>
        </p:txBody>
      </p:sp>
      <p:sp>
        <p:nvSpPr>
          <p:cNvPr id="3" name="Content Placeholder 2"/>
          <p:cNvSpPr>
            <a:spLocks noGrp="1"/>
          </p:cNvSpPr>
          <p:nvPr>
            <p:ph idx="1"/>
          </p:nvPr>
        </p:nvSpPr>
        <p:spPr/>
        <p:txBody>
          <a:bodyPr/>
          <a:lstStyle/>
          <a:p>
            <a:r>
              <a:rPr lang="en-US" dirty="0" err="1"/>
              <a:t>Curby</a:t>
            </a:r>
            <a:r>
              <a:rPr lang="en-US" dirty="0"/>
              <a:t>, T., </a:t>
            </a:r>
            <a:r>
              <a:rPr lang="en-US" dirty="0" err="1"/>
              <a:t>Berke</a:t>
            </a:r>
            <a:r>
              <a:rPr lang="en-US" dirty="0"/>
              <a:t>, E., Blake, J., </a:t>
            </a:r>
            <a:r>
              <a:rPr lang="en-US" dirty="0" err="1"/>
              <a:t>Demarie</a:t>
            </a:r>
            <a:r>
              <a:rPr lang="en-US" dirty="0"/>
              <a:t>, D., </a:t>
            </a:r>
            <a:r>
              <a:rPr lang="en-US" dirty="0" err="1"/>
              <a:t>DuPaul</a:t>
            </a:r>
            <a:r>
              <a:rPr lang="en-US" dirty="0"/>
              <a:t>, G., Flores, R. &amp; </a:t>
            </a:r>
            <a:r>
              <a:rPr lang="en-US" dirty="0" err="1"/>
              <a:t>Subotnik</a:t>
            </a:r>
            <a:r>
              <a:rPr lang="en-US" dirty="0"/>
              <a:t>, R. (2018). Kindergarten teacher perceptions of kindergarten readiness: The importance of social-emotional skills. </a:t>
            </a:r>
            <a:r>
              <a:rPr lang="en-US" i="1" dirty="0"/>
              <a:t>Perspectives on Early Childhood Psychology and Education</a:t>
            </a:r>
            <a:r>
              <a:rPr lang="en-US" dirty="0"/>
              <a:t>.</a:t>
            </a:r>
          </a:p>
          <a:p>
            <a:r>
              <a:rPr lang="en-US" dirty="0" err="1"/>
              <a:t>Mantzicopoulos</a:t>
            </a:r>
            <a:r>
              <a:rPr lang="en-US" dirty="0"/>
              <a:t>, P., French, B. F., Patrick, H., Watson, J. S., &amp; </a:t>
            </a:r>
            <a:r>
              <a:rPr lang="en-US" dirty="0" err="1"/>
              <a:t>Ahn</a:t>
            </a:r>
            <a:r>
              <a:rPr lang="en-US" dirty="0"/>
              <a:t>, I. (2018). The stability of kindergarten teachers’ effectiveness: a generalizability study comparing the framework for teaching and the classroom assessment scoring system. </a:t>
            </a:r>
            <a:r>
              <a:rPr lang="en-US" i="1" dirty="0"/>
              <a:t>Educational Assessment</a:t>
            </a:r>
            <a:r>
              <a:rPr lang="en-US" dirty="0"/>
              <a:t>, </a:t>
            </a:r>
            <a:r>
              <a:rPr lang="en-US" i="1" dirty="0"/>
              <a:t>23</a:t>
            </a:r>
            <a:r>
              <a:rPr lang="en-US" dirty="0"/>
              <a:t>(1), 24-46.</a:t>
            </a:r>
          </a:p>
          <a:p>
            <a:r>
              <a:rPr lang="en-US" dirty="0"/>
              <a:t>Polly, D., Martin, C. S., McGee, J. R., Wang, C., Lambert, R. G., &amp; </a:t>
            </a:r>
            <a:r>
              <a:rPr lang="en-US" dirty="0" err="1"/>
              <a:t>Pugalee</a:t>
            </a:r>
            <a:r>
              <a:rPr lang="en-US" dirty="0"/>
              <a:t>, D. K. (2017). Designing Curriculum-Based Mathematics Professional Development for Kindergarten Teachers. </a:t>
            </a:r>
            <a:r>
              <a:rPr lang="en-US" i="1" dirty="0"/>
              <a:t>Early Childhood Education Journal</a:t>
            </a:r>
            <a:r>
              <a:rPr lang="en-US" dirty="0"/>
              <a:t>, </a:t>
            </a:r>
            <a:r>
              <a:rPr lang="en-US" i="1" dirty="0"/>
              <a:t>45</a:t>
            </a:r>
            <a:r>
              <a:rPr lang="en-US" dirty="0"/>
              <a:t>(5), 659-669.</a:t>
            </a:r>
          </a:p>
          <a:p>
            <a:endParaRPr lang="en-US" dirty="0"/>
          </a:p>
        </p:txBody>
      </p:sp>
    </p:spTree>
    <p:extLst>
      <p:ext uri="{BB962C8B-B14F-4D97-AF65-F5344CB8AC3E}">
        <p14:creationId xmlns:p14="http://schemas.microsoft.com/office/powerpoint/2010/main" val="121900693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159</TotalTime>
  <Words>834</Words>
  <Application>Microsoft Office PowerPoint</Application>
  <PresentationFormat>Widescreen</PresentationFormat>
  <Paragraphs>42</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Trebuchet MS</vt:lpstr>
      <vt:lpstr>Wingdings 3</vt:lpstr>
      <vt:lpstr>Facet</vt:lpstr>
      <vt:lpstr>Kindergarten Teacher Institutional affiliation student name  Date.</vt:lpstr>
      <vt:lpstr>Kindergarten Teacher </vt:lpstr>
      <vt:lpstr>Kindergarten Teacher </vt:lpstr>
      <vt:lpstr>Kindergarten Teacher </vt:lpstr>
      <vt:lpstr>Kindergarten Teacher </vt:lpstr>
      <vt:lpstr>Kindergarten Teacher </vt:lpstr>
      <vt:lpstr>Kindergarten Teacher </vt:lpstr>
      <vt:lpstr>PowerPoint Presentation</vt:lpstr>
      <vt:lpstr>Kindergarten Teacher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3</cp:revision>
  <dcterms:created xsi:type="dcterms:W3CDTF">2019-12-10T18:36:10Z</dcterms:created>
  <dcterms:modified xsi:type="dcterms:W3CDTF">2019-12-10T21:15:45Z</dcterms:modified>
</cp:coreProperties>
</file>